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3"/>
  </p:notesMasterIdLst>
  <p:sldIdLst>
    <p:sldId id="262" r:id="rId2"/>
    <p:sldId id="257" r:id="rId3"/>
    <p:sldId id="299" r:id="rId4"/>
    <p:sldId id="301" r:id="rId5"/>
    <p:sldId id="258" r:id="rId6"/>
    <p:sldId id="300" r:id="rId7"/>
    <p:sldId id="260" r:id="rId8"/>
    <p:sldId id="302" r:id="rId9"/>
    <p:sldId id="297" r:id="rId10"/>
    <p:sldId id="303" r:id="rId11"/>
    <p:sldId id="316" r:id="rId12"/>
    <p:sldId id="306" r:id="rId13"/>
    <p:sldId id="304" r:id="rId14"/>
    <p:sldId id="305" r:id="rId15"/>
    <p:sldId id="307" r:id="rId16"/>
    <p:sldId id="308" r:id="rId17"/>
    <p:sldId id="317" r:id="rId18"/>
    <p:sldId id="296" r:id="rId19"/>
    <p:sldId id="318" r:id="rId20"/>
    <p:sldId id="319" r:id="rId21"/>
    <p:sldId id="320" r:id="rId22"/>
    <p:sldId id="337" r:id="rId23"/>
    <p:sldId id="322" r:id="rId24"/>
    <p:sldId id="323" r:id="rId25"/>
    <p:sldId id="325" r:id="rId26"/>
    <p:sldId id="327" r:id="rId27"/>
    <p:sldId id="338" r:id="rId28"/>
    <p:sldId id="321" r:id="rId29"/>
    <p:sldId id="326" r:id="rId30"/>
    <p:sldId id="329" r:id="rId31"/>
    <p:sldId id="339" r:id="rId32"/>
    <p:sldId id="324" r:id="rId33"/>
    <p:sldId id="330" r:id="rId34"/>
    <p:sldId id="328" r:id="rId35"/>
    <p:sldId id="340" r:id="rId36"/>
    <p:sldId id="332" r:id="rId37"/>
    <p:sldId id="333" r:id="rId38"/>
    <p:sldId id="331" r:id="rId39"/>
    <p:sldId id="336" r:id="rId40"/>
    <p:sldId id="335" r:id="rId41"/>
    <p:sldId id="341" r:id="rId42"/>
    <p:sldId id="342" r:id="rId43"/>
    <p:sldId id="315" r:id="rId44"/>
    <p:sldId id="310" r:id="rId45"/>
    <p:sldId id="311" r:id="rId46"/>
    <p:sldId id="312" r:id="rId47"/>
    <p:sldId id="313" r:id="rId48"/>
    <p:sldId id="314" r:id="rId49"/>
    <p:sldId id="259" r:id="rId50"/>
    <p:sldId id="343" r:id="rId51"/>
    <p:sldId id="264" r:id="rId52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A0CC"/>
    <a:srgbClr val="87B919"/>
    <a:srgbClr val="DB870B"/>
    <a:srgbClr val="698F13"/>
    <a:srgbClr val="166C0A"/>
    <a:srgbClr val="6F3505"/>
    <a:srgbClr val="3B1C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>
      <p:cViewPr varScale="1">
        <p:scale>
          <a:sx n="107" d="100"/>
          <a:sy n="107" d="100"/>
        </p:scale>
        <p:origin x="736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649710375455848E-2"/>
          <c:y val="9.2484386378492406E-2"/>
          <c:w val="0.47358659671067266"/>
          <c:h val="0.74814059401336053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39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F4-4BDD-B0A3-B241B481F6E3}"/>
              </c:ext>
            </c:extLst>
          </c:dPt>
          <c:dPt>
            <c:idx val="1"/>
            <c:bubble3D val="0"/>
            <c:spPr>
              <a:solidFill>
                <a:schemeClr val="accent5">
                  <a:shade val="4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F4-4BDD-B0A3-B241B481F6E3}"/>
              </c:ext>
            </c:extLst>
          </c:dPt>
          <c:dPt>
            <c:idx val="2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CF4-4BDD-B0A3-B241B481F6E3}"/>
              </c:ext>
            </c:extLst>
          </c:dPt>
          <c:dPt>
            <c:idx val="3"/>
            <c:bubble3D val="0"/>
            <c:spPr>
              <a:solidFill>
                <a:schemeClr val="accent5">
                  <a:shade val="6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CF4-4BDD-B0A3-B241B481F6E3}"/>
              </c:ext>
            </c:extLst>
          </c:dPt>
          <c:dPt>
            <c:idx val="4"/>
            <c:bubble3D val="0"/>
            <c:spPr>
              <a:solidFill>
                <a:schemeClr val="accent5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CF4-4BDD-B0A3-B241B481F6E3}"/>
              </c:ext>
            </c:extLst>
          </c:dPt>
          <c:dPt>
            <c:idx val="5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CF4-4BDD-B0A3-B241B481F6E3}"/>
              </c:ext>
            </c:extLst>
          </c:dPt>
          <c:dPt>
            <c:idx val="6"/>
            <c:bubble3D val="0"/>
            <c:spPr>
              <a:solidFill>
                <a:schemeClr val="accent5">
                  <a:shade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CF4-4BDD-B0A3-B241B481F6E3}"/>
              </c:ext>
            </c:extLst>
          </c:dPt>
          <c:dPt>
            <c:idx val="7"/>
            <c:bubble3D val="0"/>
            <c:spPr>
              <a:solidFill>
                <a:schemeClr val="accent5">
                  <a:tint val="9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CF4-4BDD-B0A3-B241B481F6E3}"/>
              </c:ext>
            </c:extLst>
          </c:dPt>
          <c:dPt>
            <c:idx val="8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CF4-4BDD-B0A3-B241B481F6E3}"/>
              </c:ext>
            </c:extLst>
          </c:dPt>
          <c:dPt>
            <c:idx val="9"/>
            <c:bubble3D val="0"/>
            <c:spPr>
              <a:solidFill>
                <a:schemeClr val="accent5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CF4-4BDD-B0A3-B241B481F6E3}"/>
              </c:ext>
            </c:extLst>
          </c:dPt>
          <c:dPt>
            <c:idx val="10"/>
            <c:bubble3D val="0"/>
            <c:spPr>
              <a:solidFill>
                <a:schemeClr val="accent5">
                  <a:tint val="6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1CF4-4BDD-B0A3-B241B481F6E3}"/>
              </c:ext>
            </c:extLst>
          </c:dPt>
          <c:dPt>
            <c:idx val="11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1CF4-4BDD-B0A3-B241B481F6E3}"/>
              </c:ext>
            </c:extLst>
          </c:dPt>
          <c:dPt>
            <c:idx val="12"/>
            <c:bubble3D val="0"/>
            <c:spPr>
              <a:solidFill>
                <a:schemeClr val="accent5">
                  <a:tint val="49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1CF4-4BDD-B0A3-B241B481F6E3}"/>
              </c:ext>
            </c:extLst>
          </c:dPt>
          <c:dPt>
            <c:idx val="13"/>
            <c:bubble3D val="0"/>
            <c:spPr>
              <a:solidFill>
                <a:schemeClr val="accent5">
                  <a:tint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1CF4-4BDD-B0A3-B241B481F6E3}"/>
              </c:ext>
            </c:extLst>
          </c:dPt>
          <c:cat>
            <c:strRef>
              <c:f>Hoja1!$A$2:$A$15</c:f>
              <c:strCache>
                <c:ptCount val="1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  <c:pt idx="4">
                  <c:v>5º trim.</c:v>
                </c:pt>
                <c:pt idx="5">
                  <c:v>6º trim</c:v>
                </c:pt>
                <c:pt idx="6">
                  <c:v>7º trim.</c:v>
                </c:pt>
                <c:pt idx="7">
                  <c:v>8º trim</c:v>
                </c:pt>
                <c:pt idx="8">
                  <c:v>9º trim.</c:v>
                </c:pt>
                <c:pt idx="9">
                  <c:v>10º trim. </c:v>
                </c:pt>
                <c:pt idx="10">
                  <c:v>11º trim.</c:v>
                </c:pt>
                <c:pt idx="11">
                  <c:v>12º trim.</c:v>
                </c:pt>
                <c:pt idx="12">
                  <c:v>13º trim.</c:v>
                </c:pt>
                <c:pt idx="13">
                  <c:v>14º trim.</c:v>
                </c:pt>
              </c:strCache>
            </c:strRef>
          </c:cat>
          <c:val>
            <c:numRef>
              <c:f>Hoja1!$B$2:$B$15</c:f>
              <c:numCache>
                <c:formatCode>General</c:formatCode>
                <c:ptCount val="1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AD-48C4-ABA9-0B6CD7ACA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A89B5-B6F9-4BE4-BD46-C71526E97DE1}" type="datetimeFigureOut">
              <a:rPr lang="es-ES" smtClean="0"/>
              <a:t>16/3/22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AECE3-F212-4608-BEDC-A2F734B57C5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0665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AECE3-F212-4608-BEDC-A2F734B57C52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6042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AECE3-F212-4608-BEDC-A2F734B57C52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1680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AECE3-F212-4608-BEDC-A2F734B57C52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4917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AECE3-F212-4608-BEDC-A2F734B57C52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776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AECE3-F212-4608-BEDC-A2F734B57C52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797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84DEF-2B8D-448E-9EBD-99169EDA778B}" type="datetimeFigureOut">
              <a:rPr lang="es-CR" smtClean="0"/>
              <a:pPr/>
              <a:t>16/3/22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EDE8C-83BB-490B-818A-843A14119460}" type="slidenum">
              <a:rPr lang="es-CR" smtClean="0"/>
              <a:pPr/>
              <a:t>‹Nº›</a:t>
            </a:fld>
            <a:endParaRPr lang="es-C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227348" y="2996952"/>
            <a:ext cx="117373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2400" b="1" dirty="0">
                <a:solidFill>
                  <a:schemeClr val="bg1"/>
                </a:solidFill>
              </a:rPr>
              <a:t>Presentación de resultados y principales conclusiones: Índice de Transparencia Corporativa en Integridad, Cumplimiento y Derechos Humanos de las empresas del IBEX-35 por Transparencia Internacional España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BA480A1-5272-6D40-A0EA-F5329AFCD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509120"/>
            <a:ext cx="3000772" cy="743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EE2F4DCF-7B16-224A-AF2C-92A42A4F1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404664"/>
            <a:ext cx="799288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4400" b="1" dirty="0">
                <a:solidFill>
                  <a:srgbClr val="1DA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Presentación del informe TRAC-ESPAÑA 2022 </a:t>
            </a:r>
            <a:endParaRPr lang="en-US" sz="4400" b="1" dirty="0">
              <a:solidFill>
                <a:srgbClr val="1DA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7889022-D616-884A-A891-702942342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2236867"/>
            <a:ext cx="2724528" cy="25411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531DB89-3333-1547-A485-EE20A731DD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2348880"/>
            <a:ext cx="2304256" cy="236790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2FCA70B-9493-7F41-AAD5-2CE4CB2048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2153938"/>
            <a:ext cx="2697948" cy="2657879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2D6254FF-BC85-0647-B1F8-7A0EE8040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4844161"/>
            <a:ext cx="31683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buClr>
                <a:srgbClr val="333333"/>
              </a:buClr>
            </a:pPr>
            <a:r>
              <a:rPr lang="es-ES" sz="1600" b="1" dirty="0"/>
              <a:t>Prof. Dra. Silvina Bacigalupo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  <a:sym typeface="Arial Narrow" charset="0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FDE926FF-737D-3244-9637-E935C28FE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5920" y="4844161"/>
            <a:ext cx="26642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buClr>
                <a:srgbClr val="333333"/>
              </a:buClr>
            </a:pPr>
            <a:r>
              <a:rPr lang="es-ES" sz="1600" b="1" dirty="0"/>
              <a:t>D. David Martínez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  <a:sym typeface="Arial Narrow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1466FB4A-5503-8C4D-8368-25CD042E1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134" y="4844161"/>
            <a:ext cx="24021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buClr>
                <a:srgbClr val="333333"/>
              </a:buClr>
            </a:pPr>
            <a:r>
              <a:rPr lang="es-ES" sz="1600" b="1" dirty="0"/>
              <a:t>Dña. Dolores García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  <a:sym typeface="Arial Narrow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02EFE81-0C00-6449-B24A-593375EDD5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112" y="5805264"/>
            <a:ext cx="2652638" cy="651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EE2F4DCF-7B16-224A-AF2C-92A42A4F1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404664"/>
            <a:ext cx="799288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4400" b="1" dirty="0">
                <a:solidFill>
                  <a:srgbClr val="1DA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Presentación del informe TRAC-ESPAÑA 2022 </a:t>
            </a:r>
            <a:endParaRPr lang="en-US" sz="4400" b="1" dirty="0">
              <a:solidFill>
                <a:srgbClr val="1DA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CA80E9-3BB6-3B4C-9F9F-254187D2C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252" y="2060848"/>
            <a:ext cx="3051487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1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EE2F4DCF-7B16-224A-AF2C-92A42A4F1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404664"/>
            <a:ext cx="799288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4400" b="1" dirty="0">
                <a:solidFill>
                  <a:srgbClr val="1DA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Presentación del informe TRAC-ESPAÑA 2022 </a:t>
            </a:r>
            <a:endParaRPr lang="en-US" sz="4400" b="1" dirty="0">
              <a:solidFill>
                <a:srgbClr val="1DA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B34B793-C8E8-5144-BA6C-7BD6DCA41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2348880"/>
            <a:ext cx="7236804" cy="288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buClr>
                <a:srgbClr val="333333"/>
              </a:buClr>
              <a:buFont typeface="Arial Narrow" charset="0"/>
              <a:buChar char="•"/>
            </a:pPr>
            <a:r>
              <a:rPr lang="es-ES_tradnl" sz="2400" dirty="0">
                <a:solidFill>
                  <a:schemeClr val="tx1">
                    <a:lumMod val="95000"/>
                    <a:lumOff val="5000"/>
                  </a:schemeClr>
                </a:solidFill>
                <a:sym typeface="Arial Narrow" charset="0"/>
              </a:rPr>
              <a:t> QUÉ ES EL TRAC-ESPAÑA 2022</a:t>
            </a:r>
          </a:p>
          <a:p>
            <a:pPr>
              <a:spcAft>
                <a:spcPts val="900"/>
              </a:spcAft>
              <a:buClr>
                <a:srgbClr val="333333"/>
              </a:buClr>
              <a:buFont typeface="Arial Narrow" charset="0"/>
              <a:buChar char="•"/>
            </a:pPr>
            <a:r>
              <a:rPr lang="es-ES_tradnl" sz="24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  <a:sym typeface="Arial Narrow" charset="0"/>
              </a:rPr>
              <a:t> METODOLOGÍA</a:t>
            </a:r>
          </a:p>
          <a:p>
            <a:pPr>
              <a:spcAft>
                <a:spcPts val="900"/>
              </a:spcAft>
              <a:buClr>
                <a:srgbClr val="333333"/>
              </a:buClr>
              <a:buFont typeface="Arial Narrow" charset="0"/>
              <a:buChar char="•"/>
            </a:pPr>
            <a:r>
              <a:rPr lang="es-ES_tradnl" sz="24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  <a:sym typeface="Arial Narrow" charset="0"/>
              </a:rPr>
              <a:t> RECOMENDACIONES</a:t>
            </a:r>
          </a:p>
          <a:p>
            <a:pPr>
              <a:spcAft>
                <a:spcPts val="900"/>
              </a:spcAft>
              <a:buClr>
                <a:srgbClr val="333333"/>
              </a:buClr>
              <a:buFont typeface="Arial Narrow" charset="0"/>
              <a:buChar char="•"/>
            </a:pPr>
            <a:r>
              <a:rPr lang="es-ES_tradnl" sz="24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  <a:sym typeface="Arial Narrow" charset="0"/>
              </a:rPr>
              <a:t> PRINCIPALES RESULTADOS </a:t>
            </a:r>
          </a:p>
          <a:p>
            <a:pPr>
              <a:spcAft>
                <a:spcPts val="900"/>
              </a:spcAft>
              <a:buClr>
                <a:srgbClr val="333333"/>
              </a:buClr>
              <a:buFont typeface="Arial Narrow" charset="0"/>
              <a:buChar char="•"/>
            </a:pPr>
            <a:r>
              <a:rPr lang="es-ES_tradnl" sz="24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  <a:sym typeface="Arial Narrow" charset="0"/>
              </a:rPr>
              <a:t> PRINCIPALES CONCLUSIONES</a:t>
            </a:r>
          </a:p>
          <a:p>
            <a:pPr>
              <a:spcAft>
                <a:spcPts val="900"/>
              </a:spcAft>
              <a:buClr>
                <a:srgbClr val="333333"/>
              </a:buClr>
              <a:buFont typeface="Arial Narrow" charset="0"/>
              <a:buChar char="•"/>
            </a:pPr>
            <a:r>
              <a:rPr lang="es-ES_tradnl" sz="24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  <a:sym typeface="Arial Narrow" charset="0"/>
              </a:rPr>
              <a:t> DIMENSIÓN CUMPLIMIENTO NORMATIVO</a:t>
            </a:r>
          </a:p>
        </p:txBody>
      </p:sp>
    </p:spTree>
    <p:extLst>
      <p:ext uri="{BB962C8B-B14F-4D97-AF65-F5344CB8AC3E}">
        <p14:creationId xmlns:p14="http://schemas.microsoft.com/office/powerpoint/2010/main" val="147050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551384" y="1412776"/>
            <a:ext cx="56166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  <a:buClr>
                <a:srgbClr val="333333"/>
              </a:buClr>
            </a:pPr>
            <a:r>
              <a:rPr lang="es-ES" sz="2400" b="1" dirty="0"/>
              <a:t>El presente informe se ha elaborado gracias al apoyo y cofinanciación de: 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  <a:sym typeface="Arial Narrow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D237A63-7926-400F-951C-88A7453ED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3190765"/>
            <a:ext cx="7437704" cy="100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UMPLEN">
            <a:extLst>
              <a:ext uri="{FF2B5EF4-FFF2-40B4-BE49-F238E27FC236}">
                <a16:creationId xmlns:a16="http://schemas.microsoft.com/office/drawing/2014/main" id="{31A3126E-707D-4E6E-9AA0-3A9FEE4E8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2982109"/>
            <a:ext cx="3240360" cy="142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767408" y="404664"/>
            <a:ext cx="104923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TRANSPARENCY IN CORPORATE REPORTING (TRAC)</a:t>
            </a:r>
            <a:endParaRPr lang="en-US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CE6B905-B287-7446-953E-72863F53F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82" y="1319875"/>
            <a:ext cx="2686681" cy="378904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1DE72F-4970-C949-AE0A-70EDC9719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520" y="2276872"/>
            <a:ext cx="2626857" cy="37140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AA47151-32DD-964A-83BC-E1F861B3A6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400" y="1124744"/>
            <a:ext cx="2666403" cy="377211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ECF33BD-9AE6-8549-81AC-C9F148586F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838" y="2924944"/>
            <a:ext cx="2574972" cy="363290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2CC49A6-A668-A04B-8EF0-863E9ED696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7" y="1328338"/>
            <a:ext cx="2592288" cy="377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4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794C3766-89BF-4AFB-9A13-BEFAB64B6F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4634521"/>
              </p:ext>
            </p:extLst>
          </p:nvPr>
        </p:nvGraphicFramePr>
        <p:xfrm>
          <a:off x="1831933" y="1930321"/>
          <a:ext cx="4280024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623392" y="801599"/>
            <a:ext cx="597666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</a:t>
            </a:r>
            <a:endParaRPr lang="en-US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610137" y="4876438"/>
            <a:ext cx="49685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66"/>
            <a:r>
              <a:rPr lang="es-ES_tradnl" sz="2000" b="1" dirty="0">
                <a:sym typeface="Arial Narrow" charset="0"/>
              </a:rPr>
              <a:t>NINGUNA EMPRESA</a:t>
            </a:r>
          </a:p>
          <a:p>
            <a:pPr marL="29766"/>
            <a:r>
              <a:rPr lang="es-ES_tradnl" sz="2000" b="1" dirty="0">
                <a:sym typeface="Arial Narrow" charset="0"/>
              </a:rPr>
              <a:t>OBTIENE LA PUNTUACIÓN MÁXIMA</a:t>
            </a:r>
          </a:p>
          <a:p>
            <a:pPr marL="29766"/>
            <a:endParaRPr lang="es-ES_tradnl" sz="2000" dirty="0">
              <a:ea typeface="ヒラギノ角ゴ ProN W6" charset="-128"/>
              <a:sym typeface="Arial Narrow" charset="0"/>
            </a:endParaRPr>
          </a:p>
        </p:txBody>
      </p:sp>
      <p:sp>
        <p:nvSpPr>
          <p:cNvPr id="23" name="Diagrama de flujo: conector 22">
            <a:extLst>
              <a:ext uri="{FF2B5EF4-FFF2-40B4-BE49-F238E27FC236}">
                <a16:creationId xmlns:a16="http://schemas.microsoft.com/office/drawing/2014/main" id="{62209457-94E0-4EE1-A057-5A378836688B}"/>
              </a:ext>
            </a:extLst>
          </p:cNvPr>
          <p:cNvSpPr/>
          <p:nvPr/>
        </p:nvSpPr>
        <p:spPr>
          <a:xfrm>
            <a:off x="2378377" y="2507592"/>
            <a:ext cx="1349635" cy="1379241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3 Rectángulo">
            <a:extLst>
              <a:ext uri="{FF2B5EF4-FFF2-40B4-BE49-F238E27FC236}">
                <a16:creationId xmlns:a16="http://schemas.microsoft.com/office/drawing/2014/main" id="{69CA96E6-1A81-4E01-BB11-0CB2B9643F4E}"/>
              </a:ext>
            </a:extLst>
          </p:cNvPr>
          <p:cNvSpPr/>
          <p:nvPr/>
        </p:nvSpPr>
        <p:spPr>
          <a:xfrm>
            <a:off x="4010603" y="2525772"/>
            <a:ext cx="279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66"/>
            <a:r>
              <a:rPr lang="es-ES_tradnl" sz="1400" dirty="0">
                <a:sym typeface="Arial Narrow" charset="0"/>
              </a:rPr>
              <a:t>0</a:t>
            </a:r>
            <a:endParaRPr lang="es-ES_tradnl" dirty="0">
              <a:sym typeface="Arial Narrow" charset="0"/>
            </a:endParaRPr>
          </a:p>
        </p:txBody>
      </p:sp>
      <p:sp>
        <p:nvSpPr>
          <p:cNvPr id="27" name="3 Rectángulo">
            <a:extLst>
              <a:ext uri="{FF2B5EF4-FFF2-40B4-BE49-F238E27FC236}">
                <a16:creationId xmlns:a16="http://schemas.microsoft.com/office/drawing/2014/main" id="{5AA1B67B-2D89-4E72-90CA-254DC722D044}"/>
              </a:ext>
            </a:extLst>
          </p:cNvPr>
          <p:cNvSpPr/>
          <p:nvPr/>
        </p:nvSpPr>
        <p:spPr>
          <a:xfrm>
            <a:off x="4037194" y="3429000"/>
            <a:ext cx="7429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66"/>
            <a:r>
              <a:rPr lang="es-ES_tradnl" sz="1400" dirty="0">
                <a:sym typeface="Arial Narrow" charset="0"/>
              </a:rPr>
              <a:t>100</a:t>
            </a:r>
            <a:endParaRPr lang="es-ES_tradnl" dirty="0">
              <a:sym typeface="Arial Narrow" charset="0"/>
            </a:endParaRPr>
          </a:p>
        </p:txBody>
      </p:sp>
      <p:sp>
        <p:nvSpPr>
          <p:cNvPr id="28" name="3 Rectángulo">
            <a:extLst>
              <a:ext uri="{FF2B5EF4-FFF2-40B4-BE49-F238E27FC236}">
                <a16:creationId xmlns:a16="http://schemas.microsoft.com/office/drawing/2014/main" id="{4C7EC31A-C0AB-42A7-8818-4544EE44E4DD}"/>
              </a:ext>
            </a:extLst>
          </p:cNvPr>
          <p:cNvSpPr/>
          <p:nvPr/>
        </p:nvSpPr>
        <p:spPr>
          <a:xfrm>
            <a:off x="1503536" y="4414808"/>
            <a:ext cx="29008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66" algn="ctr"/>
            <a:r>
              <a:rPr lang="es-ES_tradnl" sz="2000" b="1" dirty="0">
                <a:sym typeface="Arial Narrow" charset="0"/>
              </a:rPr>
              <a:t>35 EMPRESAS</a:t>
            </a:r>
          </a:p>
          <a:p>
            <a:pPr marL="29766" algn="ctr"/>
            <a:r>
              <a:rPr lang="es-ES_tradnl" sz="2000" b="1" dirty="0">
                <a:sym typeface="Arial Narrow" charset="0"/>
              </a:rPr>
              <a:t>35 RESULTADOS</a:t>
            </a:r>
          </a:p>
          <a:p>
            <a:pPr marL="29766" algn="ctr"/>
            <a:endParaRPr lang="es-ES_tradnl" sz="2400" b="1" dirty="0">
              <a:ea typeface="ヒラギノ角ゴ ProN W6" charset="-128"/>
              <a:sym typeface="Arial Narrow" charset="0"/>
            </a:endParaRPr>
          </a:p>
        </p:txBody>
      </p:sp>
      <p:sp>
        <p:nvSpPr>
          <p:cNvPr id="29" name="3 Rectángulo">
            <a:extLst>
              <a:ext uri="{FF2B5EF4-FFF2-40B4-BE49-F238E27FC236}">
                <a16:creationId xmlns:a16="http://schemas.microsoft.com/office/drawing/2014/main" id="{C603E993-9BAE-48A2-8D7A-8F64BE91443B}"/>
              </a:ext>
            </a:extLst>
          </p:cNvPr>
          <p:cNvSpPr/>
          <p:nvPr/>
        </p:nvSpPr>
        <p:spPr>
          <a:xfrm>
            <a:off x="5631740" y="2185199"/>
            <a:ext cx="35606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66"/>
            <a:r>
              <a:rPr lang="es-ES_tradnl" sz="2400" dirty="0">
                <a:sym typeface="Arial Narrow" charset="0"/>
              </a:rPr>
              <a:t>EL TRAC UTILIZA UNA ESCALA DESDE </a:t>
            </a:r>
            <a:r>
              <a:rPr lang="es-ES_tradnl" sz="2400" b="1" dirty="0">
                <a:sym typeface="Arial Narrow" charset="0"/>
              </a:rPr>
              <a:t>0 </a:t>
            </a:r>
            <a:r>
              <a:rPr lang="es-ES_tradnl" sz="2400" dirty="0">
                <a:sym typeface="Arial Narrow" charset="0"/>
              </a:rPr>
              <a:t>HASTA</a:t>
            </a:r>
            <a:r>
              <a:rPr lang="es-ES_tradnl" sz="2400" b="1" dirty="0">
                <a:sym typeface="Arial Narrow" charset="0"/>
              </a:rPr>
              <a:t> 100</a:t>
            </a: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D9A641B1-71FF-401C-9E6C-79B61190DFF9}"/>
              </a:ext>
            </a:extLst>
          </p:cNvPr>
          <p:cNvCxnSpPr>
            <a:cxnSpLocks/>
          </p:cNvCxnSpPr>
          <p:nvPr/>
        </p:nvCxnSpPr>
        <p:spPr>
          <a:xfrm>
            <a:off x="5735960" y="3385528"/>
            <a:ext cx="3312368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9C4A0A07-095F-4B17-85CC-25F2F37544F8}"/>
              </a:ext>
            </a:extLst>
          </p:cNvPr>
          <p:cNvCxnSpPr/>
          <p:nvPr/>
        </p:nvCxnSpPr>
        <p:spPr>
          <a:xfrm>
            <a:off x="8694285" y="5445224"/>
            <a:ext cx="1768807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rco 37">
            <a:extLst>
              <a:ext uri="{FF2B5EF4-FFF2-40B4-BE49-F238E27FC236}">
                <a16:creationId xmlns:a16="http://schemas.microsoft.com/office/drawing/2014/main" id="{7809EA82-707B-4CE2-8697-4640374C653D}"/>
              </a:ext>
            </a:extLst>
          </p:cNvPr>
          <p:cNvSpPr/>
          <p:nvPr/>
        </p:nvSpPr>
        <p:spPr>
          <a:xfrm rot="6781850">
            <a:off x="1944509" y="2096417"/>
            <a:ext cx="2217373" cy="2217373"/>
          </a:xfrm>
          <a:prstGeom prst="arc">
            <a:avLst>
              <a:gd name="adj1" fmla="val 16200000"/>
              <a:gd name="adj2" fmla="val 13156082"/>
            </a:avLst>
          </a:prstGeom>
          <a:ln w="222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572164" y="589008"/>
            <a:ext cx="705259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 TRAC-ESPAÑA 2022</a:t>
            </a:r>
            <a:endParaRPr lang="en-US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B90946-E6A5-694E-8552-8481C7F6C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56" y="1340768"/>
            <a:ext cx="6835874" cy="449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6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459944" y="476672"/>
            <a:ext cx="705259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 TRAC-ESPAÑA 2022</a:t>
            </a:r>
            <a:endParaRPr lang="en-US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95F11B-B409-2940-A6C6-C3C5E8333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253656"/>
            <a:ext cx="3275807" cy="56956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69F2D06-847A-104E-9E00-1E522E32C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237080"/>
            <a:ext cx="2151647" cy="414908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EA5381F-30A6-6241-9D75-113BA66D9F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622" y="1330626"/>
            <a:ext cx="2893238" cy="469783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5E1BE0D-6635-5349-8D2D-B054E4666F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860" y="1164544"/>
            <a:ext cx="2094259" cy="365557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2805E43-679F-384C-96E1-88AE7B8A31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20" y="4653136"/>
            <a:ext cx="2316366" cy="200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4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631504" y="404664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PRINCIPALES RESULTADOS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6F327D5-2145-174D-B59D-2043859F0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1196752"/>
            <a:ext cx="7058943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2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631504" y="404664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PRINCIPALES RESULTADOS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62FB1FF-ED3C-064E-A0D4-69361D91B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1227987"/>
            <a:ext cx="2981729" cy="472514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8C9A201-285F-6F48-BD4E-3EE7D7FF84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16" y="1227987"/>
            <a:ext cx="2952328" cy="46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2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559496" y="260648"/>
            <a:ext cx="100811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PRINCIPALES RESULTADOS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8E963AB-E442-E74E-8391-1817157CF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2" y="1086689"/>
            <a:ext cx="3752268" cy="49498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C302FE2-BF31-EE4C-BB2C-9CCF4401B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84" y="1086689"/>
            <a:ext cx="3159950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9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15480" y="116632"/>
            <a:ext cx="103676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PRINCIPALES RESULTADOS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6D80B37-10C4-2242-B346-00C260B9A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47" y="692696"/>
            <a:ext cx="7364223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6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BC0DCC7-B564-714E-B130-CEB5B4071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48" y="332656"/>
            <a:ext cx="6125659" cy="187220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E17C36C-3F5D-BC4B-994D-1D0EAF9DB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48" y="2132856"/>
            <a:ext cx="6125659" cy="437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67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631504" y="404664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PRINCIPALES RESULTADOS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D822BD-2B4C-C040-8FF4-84782AC3F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1124744"/>
            <a:ext cx="8615463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2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PRINCIPALES RESULTADOS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C92D6A7-6208-994F-A949-9BA96EBBE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1628800"/>
            <a:ext cx="8771334" cy="322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3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PRINCIPALES RESULTADOS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C8E8A0-4BBA-1A41-B42D-42FBECACB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1196752"/>
            <a:ext cx="875309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7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551384" y="2132856"/>
            <a:ext cx="19234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r>
              <a:rPr lang="es-ES_tradnl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ESCALA COMPROMISO CON LA TRANSPARENCIA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7FEB111-D022-D640-805A-AC182E56A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297935"/>
            <a:ext cx="8984621" cy="53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46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7104112" y="147532"/>
            <a:ext cx="518457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DIMENSIONES</a:t>
            </a:r>
            <a:endParaRPr lang="en-US" sz="2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1D9474-3D75-644F-90C6-F4AF772D7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03" y="289118"/>
            <a:ext cx="2855091" cy="40324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4A70323-A3C7-E548-BE5D-78F04452B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886" y="774368"/>
            <a:ext cx="2853369" cy="40324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9CD5806-85A3-E54A-BB7C-12E8CDC099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291" y="1236033"/>
            <a:ext cx="2770887" cy="40028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0FE993F-1E0E-6547-A72A-C5723A9052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2" y="1874153"/>
            <a:ext cx="2713147" cy="382637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9015029-282F-9A4F-B75C-611E368AD5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861" y="2564904"/>
            <a:ext cx="2730262" cy="387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0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SECCCIONES ESPECIALES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FF5DD6-2F22-944E-89F2-8EBEBCA54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1340768"/>
            <a:ext cx="2964925" cy="417646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3D432DA-0209-EF43-8F8C-95E2A7ED0D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1340768"/>
            <a:ext cx="2952748" cy="417646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1C03F1-C323-FE4E-886A-B9C13BA0B4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1340768"/>
            <a:ext cx="2958076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PROGRAMAS ANTICORRUPCIÓN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206EA95-4099-3B4F-A6F3-892C22726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2" y="1052736"/>
            <a:ext cx="6175712" cy="536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1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31683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PROGRAMAS ANTICORRUPCIÓN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F0B5C0-70C1-834C-BF1F-2DC3431FF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476672"/>
            <a:ext cx="4198047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PROGRAMAS ANTICORRUPCIÓN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B0D469A-C756-4E44-AA61-6C2B15F1F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56" y="1484784"/>
            <a:ext cx="6046288" cy="443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88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PROGRAMAS ANTICORRUPCIÓN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61F292-AEA1-4947-BC15-33B4949468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938336"/>
            <a:ext cx="7476892" cy="55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9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PROGRAMAS ANTICORRUPCIÓN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078EE8B-F115-CB4A-9307-6F21F77BB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652" y="1196752"/>
            <a:ext cx="6906759" cy="498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8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2063104" y="332656"/>
            <a:ext cx="97930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TRANSPARENCIA ORGANIZACIONAL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97583FC-DC03-3D4D-BDAF-2D6A34C95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1052736"/>
            <a:ext cx="7377719" cy="471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31683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TRANSPARENCIA</a:t>
            </a:r>
          </a:p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ORGANIZACIONAL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F8CC159-F526-D948-A7FD-4F518AD44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335" y="476672"/>
            <a:ext cx="4054457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2063104" y="332656"/>
            <a:ext cx="97930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TRANSPARENCIA ORGANIZACIONAL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7FB9871-0801-A344-9292-7A6E94A50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938337"/>
            <a:ext cx="7916451" cy="563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2063104" y="332656"/>
            <a:ext cx="97930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TRANSPARENCIA ORGANIZACIONAL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DB6B90-1AB1-9342-9625-26773A301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2" y="1052736"/>
            <a:ext cx="6077876" cy="496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9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3287688" y="332656"/>
            <a:ext cx="5976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CBCR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959B633-3B42-FE44-8FB0-ED483286C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1052736"/>
            <a:ext cx="7684021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19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31683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CBCR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8B57A84-D754-2346-8E77-1DD7BFC29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0" y="449418"/>
            <a:ext cx="4248472" cy="605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9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3287688" y="332656"/>
            <a:ext cx="5976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CBCR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0842979-3FAC-4846-B71F-FDB38F1E2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794321"/>
            <a:ext cx="8066218" cy="529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8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3287688" y="332656"/>
            <a:ext cx="59766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CBCR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95EF163-7BFA-C046-816F-613082553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1052736"/>
            <a:ext cx="6730206" cy="509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991544" y="476672"/>
            <a:ext cx="82809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DERECHOS HUMANOS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8747D77-4927-B94A-9D1E-7527BA9D3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96" y="1412776"/>
            <a:ext cx="5745973" cy="499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9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31683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DERECHOS HUMANOS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664BB0-0257-0A4D-8B0B-10294BB92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32" y="332656"/>
            <a:ext cx="4362484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7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991544" y="476672"/>
            <a:ext cx="82809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DERECHOS HUMANOS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9E110AF-E002-4245-AC71-27506EA22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93" y="937636"/>
            <a:ext cx="7972739" cy="562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3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991544" y="476672"/>
            <a:ext cx="82809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DERECHOS HUMANOS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DDF4671-68AE-9F4D-9CDD-1964CEF28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54" y="1196752"/>
            <a:ext cx="681990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CADENA DE SUMINISTRO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2D79ED-09DE-DE46-B30D-B92AD1660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938336"/>
            <a:ext cx="7200800" cy="561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1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87488" y="476672"/>
            <a:ext cx="9793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CADENA DE SUMINISTRO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7AD925C-D6CF-5B49-A4AA-A182DBA6A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92" y="1124744"/>
            <a:ext cx="3834127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7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3431704" y="476672"/>
            <a:ext cx="64087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GÉNERO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CF20CE3-8914-4A43-ADA5-3E48449B6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1196752"/>
            <a:ext cx="11208568" cy="408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98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3431704" y="476672"/>
            <a:ext cx="64087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GÉNERO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A9DBA0-9F82-D642-81D4-89BDDCC16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1196752"/>
            <a:ext cx="8646244" cy="47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6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415480" y="359319"/>
            <a:ext cx="99371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TRAC-ESPAÑA 2022: FEEDBACK Y CONCLUSIONES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A539FD-AD83-244E-B56D-B9E51F5C0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399" y="1052736"/>
            <a:ext cx="8767266" cy="444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5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BE9ED12-47B8-4585-A1EF-9E7FFA619A9B}"/>
              </a:ext>
            </a:extLst>
          </p:cNvPr>
          <p:cNvCxnSpPr/>
          <p:nvPr/>
        </p:nvCxnSpPr>
        <p:spPr>
          <a:xfrm>
            <a:off x="6744072" y="6453336"/>
            <a:ext cx="21602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AA2B858-215E-419B-B766-EB17E270D69E}"/>
              </a:ext>
            </a:extLst>
          </p:cNvPr>
          <p:cNvCxnSpPr/>
          <p:nvPr/>
        </p:nvCxnSpPr>
        <p:spPr>
          <a:xfrm>
            <a:off x="6733923" y="6525344"/>
            <a:ext cx="21602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0D2C2B02-213E-4E8E-8793-10C7680D95E9}"/>
              </a:ext>
            </a:extLst>
          </p:cNvPr>
          <p:cNvCxnSpPr/>
          <p:nvPr/>
        </p:nvCxnSpPr>
        <p:spPr>
          <a:xfrm flipH="1">
            <a:off x="7248128" y="2649157"/>
            <a:ext cx="18722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14F698-A7F0-4086-A4DB-644FA5CE0724}"/>
              </a:ext>
            </a:extLst>
          </p:cNvPr>
          <p:cNvCxnSpPr/>
          <p:nvPr/>
        </p:nvCxnSpPr>
        <p:spPr>
          <a:xfrm flipH="1">
            <a:off x="7248128" y="2708920"/>
            <a:ext cx="18722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6">
            <a:extLst>
              <a:ext uri="{FF2B5EF4-FFF2-40B4-BE49-F238E27FC236}">
                <a16:creationId xmlns:a16="http://schemas.microsoft.com/office/drawing/2014/main" id="{4778C7F7-AFC8-43B0-BD21-2D8C3DABF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580696"/>
            <a:ext cx="8572150" cy="86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9766">
              <a:spcAft>
                <a:spcPts val="450"/>
              </a:spcAft>
            </a:pPr>
            <a:r>
              <a:rPr lang="es-ES_tradnl" sz="2800" b="1" dirty="0">
                <a:solidFill>
                  <a:schemeClr val="tx1">
                    <a:lumMod val="95000"/>
                    <a:lumOff val="5000"/>
                  </a:schemeClr>
                </a:solidFill>
                <a:sym typeface="Arial Narrow" charset="0"/>
              </a:rPr>
              <a:t>DIMENSIÓN CUMPLIMIENTO NORMATIVO</a:t>
            </a:r>
          </a:p>
          <a:p>
            <a:pPr marL="29766" algn="r">
              <a:spcAft>
                <a:spcPts val="450"/>
              </a:spcAft>
            </a:pPr>
            <a:endParaRPr lang="es-ES_tradnl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  <a:sym typeface="Arial Narrow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9F17D4-E9DF-5A40-9D4E-15F42A2DF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1395621"/>
            <a:ext cx="5406804" cy="455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91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BE9ED12-47B8-4585-A1EF-9E7FFA619A9B}"/>
              </a:ext>
            </a:extLst>
          </p:cNvPr>
          <p:cNvCxnSpPr/>
          <p:nvPr/>
        </p:nvCxnSpPr>
        <p:spPr>
          <a:xfrm>
            <a:off x="6744072" y="6453336"/>
            <a:ext cx="21602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AA2B858-215E-419B-B766-EB17E270D69E}"/>
              </a:ext>
            </a:extLst>
          </p:cNvPr>
          <p:cNvCxnSpPr/>
          <p:nvPr/>
        </p:nvCxnSpPr>
        <p:spPr>
          <a:xfrm>
            <a:off x="6733923" y="6525344"/>
            <a:ext cx="21602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0D2C2B02-213E-4E8E-8793-10C7680D95E9}"/>
              </a:ext>
            </a:extLst>
          </p:cNvPr>
          <p:cNvCxnSpPr/>
          <p:nvPr/>
        </p:nvCxnSpPr>
        <p:spPr>
          <a:xfrm flipH="1">
            <a:off x="7248128" y="2649157"/>
            <a:ext cx="18722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14F698-A7F0-4086-A4DB-644FA5CE0724}"/>
              </a:ext>
            </a:extLst>
          </p:cNvPr>
          <p:cNvCxnSpPr/>
          <p:nvPr/>
        </p:nvCxnSpPr>
        <p:spPr>
          <a:xfrm flipH="1">
            <a:off x="7248128" y="2708920"/>
            <a:ext cx="18722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6">
            <a:extLst>
              <a:ext uri="{FF2B5EF4-FFF2-40B4-BE49-F238E27FC236}">
                <a16:creationId xmlns:a16="http://schemas.microsoft.com/office/drawing/2014/main" id="{4778C7F7-AFC8-43B0-BD21-2D8C3DABF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580696"/>
            <a:ext cx="8572150" cy="86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9766">
              <a:spcAft>
                <a:spcPts val="450"/>
              </a:spcAft>
            </a:pPr>
            <a:r>
              <a:rPr lang="es-ES_tradnl" sz="2800" b="1" dirty="0">
                <a:solidFill>
                  <a:schemeClr val="tx1">
                    <a:lumMod val="95000"/>
                    <a:lumOff val="5000"/>
                  </a:schemeClr>
                </a:solidFill>
                <a:sym typeface="Arial Narrow" charset="0"/>
              </a:rPr>
              <a:t>DIMENSIÓN CUMPLIMIENTO NORMATIVO</a:t>
            </a:r>
          </a:p>
          <a:p>
            <a:pPr marL="29766" algn="r">
              <a:spcAft>
                <a:spcPts val="450"/>
              </a:spcAft>
            </a:pPr>
            <a:endParaRPr lang="es-ES_tradnl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  <a:sym typeface="Arial Narrow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044D591-7BC9-440C-A852-3A81B5B42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168" y="5091464"/>
            <a:ext cx="1906073" cy="1361872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6225CC46-7954-4E72-9F23-C2426476580D}"/>
              </a:ext>
            </a:extLst>
          </p:cNvPr>
          <p:cNvGrpSpPr/>
          <p:nvPr/>
        </p:nvGrpSpPr>
        <p:grpSpPr>
          <a:xfrm>
            <a:off x="2162605" y="1268760"/>
            <a:ext cx="4941507" cy="4896544"/>
            <a:chOff x="2162605" y="1268760"/>
            <a:chExt cx="4941507" cy="4896544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A04D2CD6-9C23-4C92-8DEB-4C45D76F9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62605" y="1268760"/>
              <a:ext cx="4842456" cy="4844374"/>
            </a:xfrm>
            <a:prstGeom prst="rect">
              <a:avLst/>
            </a:prstGeom>
          </p:spPr>
        </p:pic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D7213F86-2284-40E5-9B6C-0D536CE2D9C7}"/>
                </a:ext>
              </a:extLst>
            </p:cNvPr>
            <p:cNvSpPr/>
            <p:nvPr/>
          </p:nvSpPr>
          <p:spPr>
            <a:xfrm>
              <a:off x="6600056" y="5949280"/>
              <a:ext cx="504056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AAC1A521-4CC6-4F7E-BCF1-E39D61BEAF07}"/>
              </a:ext>
            </a:extLst>
          </p:cNvPr>
          <p:cNvGrpSpPr/>
          <p:nvPr/>
        </p:nvGrpSpPr>
        <p:grpSpPr>
          <a:xfrm>
            <a:off x="7043689" y="1988840"/>
            <a:ext cx="4765183" cy="2867527"/>
            <a:chOff x="7043689" y="1988840"/>
            <a:chExt cx="4765183" cy="2867527"/>
          </a:xfrm>
        </p:grpSpPr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443F27F8-7E82-4FE6-A455-CCE6C8877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3689" y="2054801"/>
              <a:ext cx="4765183" cy="2801566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BCC1A6D0-2BFA-468F-A748-E0A98F528A90}"/>
                </a:ext>
              </a:extLst>
            </p:cNvPr>
            <p:cNvSpPr/>
            <p:nvPr/>
          </p:nvSpPr>
          <p:spPr>
            <a:xfrm>
              <a:off x="7104112" y="1988840"/>
              <a:ext cx="2520280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5773352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BE9ED12-47B8-4585-A1EF-9E7FFA619A9B}"/>
              </a:ext>
            </a:extLst>
          </p:cNvPr>
          <p:cNvCxnSpPr/>
          <p:nvPr/>
        </p:nvCxnSpPr>
        <p:spPr>
          <a:xfrm>
            <a:off x="6744072" y="6453336"/>
            <a:ext cx="21602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AA2B858-215E-419B-B766-EB17E270D69E}"/>
              </a:ext>
            </a:extLst>
          </p:cNvPr>
          <p:cNvCxnSpPr/>
          <p:nvPr/>
        </p:nvCxnSpPr>
        <p:spPr>
          <a:xfrm>
            <a:off x="6733923" y="6525344"/>
            <a:ext cx="21602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0D2C2B02-213E-4E8E-8793-10C7680D95E9}"/>
              </a:ext>
            </a:extLst>
          </p:cNvPr>
          <p:cNvCxnSpPr/>
          <p:nvPr/>
        </p:nvCxnSpPr>
        <p:spPr>
          <a:xfrm flipH="1">
            <a:off x="7248128" y="2649157"/>
            <a:ext cx="18722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14F698-A7F0-4086-A4DB-644FA5CE0724}"/>
              </a:ext>
            </a:extLst>
          </p:cNvPr>
          <p:cNvCxnSpPr/>
          <p:nvPr/>
        </p:nvCxnSpPr>
        <p:spPr>
          <a:xfrm flipH="1">
            <a:off x="7248128" y="2708920"/>
            <a:ext cx="18722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6">
            <a:extLst>
              <a:ext uri="{FF2B5EF4-FFF2-40B4-BE49-F238E27FC236}">
                <a16:creationId xmlns:a16="http://schemas.microsoft.com/office/drawing/2014/main" id="{4778C7F7-AFC8-43B0-BD21-2D8C3DABF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580696"/>
            <a:ext cx="8572150" cy="86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9766">
              <a:spcAft>
                <a:spcPts val="450"/>
              </a:spcAft>
            </a:pPr>
            <a:r>
              <a:rPr lang="es-ES_tradnl" sz="2800" b="1" dirty="0">
                <a:solidFill>
                  <a:schemeClr val="tx1">
                    <a:lumMod val="95000"/>
                    <a:lumOff val="5000"/>
                  </a:schemeClr>
                </a:solidFill>
                <a:sym typeface="Arial Narrow" charset="0"/>
              </a:rPr>
              <a:t>DIMENSIÓN CUMPLIMIENTO NORMATIVO</a:t>
            </a:r>
          </a:p>
          <a:p>
            <a:pPr marL="29766" algn="r">
              <a:spcAft>
                <a:spcPts val="450"/>
              </a:spcAft>
            </a:pPr>
            <a:endParaRPr lang="es-ES_tradnl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  <a:sym typeface="Arial Narrow" charset="0"/>
            </a:endParaRPr>
          </a:p>
        </p:txBody>
      </p:sp>
      <p:pic>
        <p:nvPicPr>
          <p:cNvPr id="4" name="Imagen 3" descr="Tabla&#10;&#10;Descripción generada automáticamente">
            <a:extLst>
              <a:ext uri="{FF2B5EF4-FFF2-40B4-BE49-F238E27FC236}">
                <a16:creationId xmlns:a16="http://schemas.microsoft.com/office/drawing/2014/main" id="{ED9D3C64-5CE8-4F90-9C29-1C552707F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056" y="1143006"/>
            <a:ext cx="5874949" cy="550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814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BE9ED12-47B8-4585-A1EF-9E7FFA619A9B}"/>
              </a:ext>
            </a:extLst>
          </p:cNvPr>
          <p:cNvCxnSpPr/>
          <p:nvPr/>
        </p:nvCxnSpPr>
        <p:spPr>
          <a:xfrm>
            <a:off x="6744072" y="6453336"/>
            <a:ext cx="21602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AA2B858-215E-419B-B766-EB17E270D69E}"/>
              </a:ext>
            </a:extLst>
          </p:cNvPr>
          <p:cNvCxnSpPr/>
          <p:nvPr/>
        </p:nvCxnSpPr>
        <p:spPr>
          <a:xfrm>
            <a:off x="6733923" y="6525344"/>
            <a:ext cx="21602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0D2C2B02-213E-4E8E-8793-10C7680D95E9}"/>
              </a:ext>
            </a:extLst>
          </p:cNvPr>
          <p:cNvCxnSpPr/>
          <p:nvPr/>
        </p:nvCxnSpPr>
        <p:spPr>
          <a:xfrm flipH="1">
            <a:off x="7248128" y="2649157"/>
            <a:ext cx="18722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14F698-A7F0-4086-A4DB-644FA5CE0724}"/>
              </a:ext>
            </a:extLst>
          </p:cNvPr>
          <p:cNvCxnSpPr/>
          <p:nvPr/>
        </p:nvCxnSpPr>
        <p:spPr>
          <a:xfrm flipH="1">
            <a:off x="7248128" y="2708920"/>
            <a:ext cx="18722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6">
            <a:extLst>
              <a:ext uri="{FF2B5EF4-FFF2-40B4-BE49-F238E27FC236}">
                <a16:creationId xmlns:a16="http://schemas.microsoft.com/office/drawing/2014/main" id="{4778C7F7-AFC8-43B0-BD21-2D8C3DABF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580696"/>
            <a:ext cx="8572150" cy="86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9766">
              <a:spcAft>
                <a:spcPts val="450"/>
              </a:spcAft>
            </a:pPr>
            <a:r>
              <a:rPr lang="es-ES_tradnl" sz="2800" b="1" dirty="0">
                <a:solidFill>
                  <a:schemeClr val="tx1">
                    <a:lumMod val="95000"/>
                    <a:lumOff val="5000"/>
                  </a:schemeClr>
                </a:solidFill>
                <a:sym typeface="Arial Narrow" charset="0"/>
              </a:rPr>
              <a:t>DIMENSIÓN CUMPLIMIENTO NORMATIVO</a:t>
            </a:r>
          </a:p>
          <a:p>
            <a:pPr marL="29766" algn="r">
              <a:spcAft>
                <a:spcPts val="450"/>
              </a:spcAft>
            </a:pPr>
            <a:endParaRPr lang="es-ES_tradnl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  <a:sym typeface="Arial Narrow" charset="0"/>
            </a:endParaRPr>
          </a:p>
        </p:txBody>
      </p:sp>
      <p:pic>
        <p:nvPicPr>
          <p:cNvPr id="3" name="Imagen 2" descr="Tabla&#10;&#10;Descripción generada automáticamente">
            <a:extLst>
              <a:ext uri="{FF2B5EF4-FFF2-40B4-BE49-F238E27FC236}">
                <a16:creationId xmlns:a16="http://schemas.microsoft.com/office/drawing/2014/main" id="{2D992123-E052-4C7D-92A5-7E4B379AC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1196753"/>
            <a:ext cx="5299621" cy="545812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9362D13-5DEF-4189-A656-6A543D39B8C6}"/>
              </a:ext>
            </a:extLst>
          </p:cNvPr>
          <p:cNvSpPr txBox="1"/>
          <p:nvPr/>
        </p:nvSpPr>
        <p:spPr>
          <a:xfrm>
            <a:off x="9264352" y="2049409"/>
            <a:ext cx="1728192" cy="200054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8800" dirty="0">
                <a:solidFill>
                  <a:srgbClr val="0070C0"/>
                </a:solidFill>
                <a:latin typeface="Haettenschweiler" panose="020B0706040902060204" pitchFamily="34" charset="0"/>
                <a:ea typeface="HGPSoeiKakugothicUB" panose="020B0A00000000000000" pitchFamily="34" charset="-128"/>
                <a:cs typeface="Dreaming Outloud Pro" panose="020B0604020202020204" pitchFamily="66" charset="0"/>
              </a:rPr>
              <a:t>59%</a:t>
            </a:r>
          </a:p>
          <a:p>
            <a:r>
              <a:rPr lang="es-ES" dirty="0">
                <a:solidFill>
                  <a:srgbClr val="0070C0"/>
                </a:solidFill>
                <a:latin typeface="Haettenschweiler" panose="020B0706040902060204" pitchFamily="34" charset="0"/>
                <a:ea typeface="HGPSoeiKakugothicUB" panose="020B0A00000000000000" pitchFamily="34" charset="-128"/>
                <a:cs typeface="Dreaming Outloud Pro" panose="020B0604020202020204" pitchFamily="66" charset="0"/>
              </a:rPr>
              <a:t>Promedio indicadores clave</a:t>
            </a:r>
          </a:p>
        </p:txBody>
      </p:sp>
    </p:spTree>
    <p:extLst>
      <p:ext uri="{BB962C8B-B14F-4D97-AF65-F5344CB8AC3E}">
        <p14:creationId xmlns:p14="http://schemas.microsoft.com/office/powerpoint/2010/main" val="36357633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BE9ED12-47B8-4585-A1EF-9E7FFA619A9B}"/>
              </a:ext>
            </a:extLst>
          </p:cNvPr>
          <p:cNvCxnSpPr/>
          <p:nvPr/>
        </p:nvCxnSpPr>
        <p:spPr>
          <a:xfrm>
            <a:off x="6744072" y="6453336"/>
            <a:ext cx="21602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AA2B858-215E-419B-B766-EB17E270D69E}"/>
              </a:ext>
            </a:extLst>
          </p:cNvPr>
          <p:cNvCxnSpPr/>
          <p:nvPr/>
        </p:nvCxnSpPr>
        <p:spPr>
          <a:xfrm>
            <a:off x="6733923" y="6525344"/>
            <a:ext cx="21602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0D2C2B02-213E-4E8E-8793-10C7680D95E9}"/>
              </a:ext>
            </a:extLst>
          </p:cNvPr>
          <p:cNvCxnSpPr/>
          <p:nvPr/>
        </p:nvCxnSpPr>
        <p:spPr>
          <a:xfrm flipH="1">
            <a:off x="7248128" y="2649157"/>
            <a:ext cx="18722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14F698-A7F0-4086-A4DB-644FA5CE0724}"/>
              </a:ext>
            </a:extLst>
          </p:cNvPr>
          <p:cNvCxnSpPr/>
          <p:nvPr/>
        </p:nvCxnSpPr>
        <p:spPr>
          <a:xfrm flipH="1">
            <a:off x="7248128" y="2708920"/>
            <a:ext cx="18722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6">
            <a:extLst>
              <a:ext uri="{FF2B5EF4-FFF2-40B4-BE49-F238E27FC236}">
                <a16:creationId xmlns:a16="http://schemas.microsoft.com/office/drawing/2014/main" id="{4778C7F7-AFC8-43B0-BD21-2D8C3DABF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580696"/>
            <a:ext cx="8572150" cy="86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9766">
              <a:spcAft>
                <a:spcPts val="450"/>
              </a:spcAft>
            </a:pPr>
            <a:r>
              <a:rPr lang="es-ES_tradnl" sz="2800" b="1" dirty="0">
                <a:solidFill>
                  <a:schemeClr val="tx1">
                    <a:lumMod val="95000"/>
                    <a:lumOff val="5000"/>
                  </a:schemeClr>
                </a:solidFill>
                <a:sym typeface="Arial Narrow" charset="0"/>
              </a:rPr>
              <a:t>DIMENSIÓN CUMPLIMIENTO NORMATIVO</a:t>
            </a:r>
          </a:p>
          <a:p>
            <a:pPr marL="29766" algn="r">
              <a:spcAft>
                <a:spcPts val="450"/>
              </a:spcAft>
            </a:pPr>
            <a:endParaRPr lang="es-ES_tradnl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  <a:sym typeface="Arial Narrow" charset="0"/>
            </a:endParaRPr>
          </a:p>
        </p:txBody>
      </p:sp>
      <p:pic>
        <p:nvPicPr>
          <p:cNvPr id="4" name="Imagen 3" descr="Imagen que contiene Tabla&#10;&#10;Descripción generada automáticamente">
            <a:extLst>
              <a:ext uri="{FF2B5EF4-FFF2-40B4-BE49-F238E27FC236}">
                <a16:creationId xmlns:a16="http://schemas.microsoft.com/office/drawing/2014/main" id="{90A6C4DF-864A-4B80-A83D-A2EBC90CC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494" y="1340768"/>
            <a:ext cx="6782841" cy="496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095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414EEF1-5F0F-465B-BDCD-430CD1CBD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412776"/>
            <a:ext cx="8301520" cy="468000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4C0E4232-6442-4898-B50D-0B98CA565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580696"/>
            <a:ext cx="8572150" cy="86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9766">
              <a:spcAft>
                <a:spcPts val="450"/>
              </a:spcAft>
            </a:pPr>
            <a:r>
              <a:rPr lang="es-ES_tradnl" sz="2800" b="1" dirty="0">
                <a:solidFill>
                  <a:schemeClr val="tx1">
                    <a:lumMod val="95000"/>
                    <a:lumOff val="5000"/>
                  </a:schemeClr>
                </a:solidFill>
                <a:sym typeface="Arial Narrow" charset="0"/>
              </a:rPr>
              <a:t>DIMENSIÓN CUMPLIMIENTO NORMATIVO</a:t>
            </a:r>
          </a:p>
          <a:p>
            <a:pPr marL="29766" algn="r">
              <a:spcAft>
                <a:spcPts val="450"/>
              </a:spcAft>
            </a:pPr>
            <a:endParaRPr lang="es-ES_tradnl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  <a:sym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6106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63352" y="2996952"/>
            <a:ext cx="59146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66"/>
            <a:r>
              <a:rPr lang="es-ES_tradnl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 Narrow" charset="0"/>
              </a:rPr>
              <a:t>Preguntas y Respuestas</a:t>
            </a:r>
            <a:endParaRPr lang="es-ES_tradnl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Arial Narrow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279576" y="2780928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66"/>
            <a:r>
              <a:rPr lang="es-ES_tradnl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 Narrow" charset="0"/>
              </a:rPr>
              <a:t>¡Muchas gracias por su atención!</a:t>
            </a:r>
          </a:p>
        </p:txBody>
      </p:sp>
    </p:spTree>
    <p:extLst>
      <p:ext uri="{BB962C8B-B14F-4D97-AF65-F5344CB8AC3E}">
        <p14:creationId xmlns:p14="http://schemas.microsoft.com/office/powerpoint/2010/main" val="19150938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0739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2603</TotalTime>
  <Words>352</Words>
  <Application>Microsoft Macintosh PowerPoint</Application>
  <PresentationFormat>Panorámica</PresentationFormat>
  <Paragraphs>74</Paragraphs>
  <Slides>51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9" baseType="lpstr">
      <vt:lpstr>HGPSoeiKakugothicUB</vt:lpstr>
      <vt:lpstr>ヒラギノ角ゴ ProN W6</vt:lpstr>
      <vt:lpstr>Arial</vt:lpstr>
      <vt:lpstr>Arial Narrow</vt:lpstr>
      <vt:lpstr>Calibri</vt:lpstr>
      <vt:lpstr>Dreaming Outloud Pro</vt:lpstr>
      <vt:lpstr>Haettenschweiler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César</dc:creator>
  <cp:lastModifiedBy>David Martinez Garcia</cp:lastModifiedBy>
  <cp:revision>81</cp:revision>
  <dcterms:created xsi:type="dcterms:W3CDTF">2013-01-30T16:29:13Z</dcterms:created>
  <dcterms:modified xsi:type="dcterms:W3CDTF">2022-03-18T06:26:03Z</dcterms:modified>
</cp:coreProperties>
</file>