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61" r:id="rId4"/>
  </p:sldMasterIdLst>
  <p:notesMasterIdLst>
    <p:notesMasterId r:id="rId14"/>
  </p:notesMasterIdLst>
  <p:handoutMasterIdLst>
    <p:handoutMasterId r:id="rId15"/>
  </p:handoutMasterIdLst>
  <p:sldIdLst>
    <p:sldId id="1370" r:id="rId5"/>
    <p:sldId id="1366" r:id="rId6"/>
    <p:sldId id="1367" r:id="rId7"/>
    <p:sldId id="1279" r:id="rId8"/>
    <p:sldId id="1198" r:id="rId9"/>
    <p:sldId id="1296" r:id="rId10"/>
    <p:sldId id="1371" r:id="rId11"/>
    <p:sldId id="1368" r:id="rId12"/>
    <p:sldId id="1369" r:id="rId13"/>
  </p:sldIdLst>
  <p:sldSz cx="10080625" cy="7559675"/>
  <p:notesSz cx="6797675" cy="9926638"/>
  <p:defaultTextStyle>
    <a:defPPr>
      <a:defRPr lang="en-GB"/>
    </a:defPPr>
    <a:lvl1pPr algn="l" defTabSz="449263" rtl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1pPr>
    <a:lvl2pPr marL="430213" indent="-215900" algn="l" defTabSz="449263" rtl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2pPr>
    <a:lvl3pPr marL="646113" indent="-215900" algn="l" defTabSz="449263" rtl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3pPr>
    <a:lvl4pPr marL="862013" indent="-214313" algn="l" defTabSz="449263" rtl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4pPr>
    <a:lvl5pPr marL="1077913" indent="-215900" algn="l" defTabSz="449263" rtl="0" fontAlgn="base" hangingPunct="0">
      <a:lnSpc>
        <a:spcPct val="90000"/>
      </a:lnSpc>
      <a:spcBef>
        <a:spcPct val="0"/>
      </a:spcBef>
      <a:spcAft>
        <a:spcPct val="0"/>
      </a:spcAft>
      <a:buClr>
        <a:srgbClr val="000000"/>
      </a:buClr>
      <a:buSzPct val="45000"/>
      <a:buFont typeface="StarSymbol" charset="0"/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66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674" userDrawn="1">
          <p15:clr>
            <a:srgbClr val="A4A3A4"/>
          </p15:clr>
        </p15:guide>
        <p15:guide id="2" pos="1920" userDrawn="1">
          <p15:clr>
            <a:srgbClr val="A4A3A4"/>
          </p15:clr>
        </p15:guide>
        <p15:guide id="3" pos="1958" userDrawn="1">
          <p15:clr>
            <a:srgbClr val="A4A3A4"/>
          </p15:clr>
        </p15:guide>
        <p15:guide id="4" orient="horz" pos="2659" userDrawn="1">
          <p15:clr>
            <a:srgbClr val="A4A3A4"/>
          </p15:clr>
        </p15:guide>
        <p15:guide id="5" pos="1905" userDrawn="1">
          <p15:clr>
            <a:srgbClr val="A4A3A4"/>
          </p15:clr>
        </p15:guide>
        <p15:guide id="6" pos="19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B381D9"/>
    <a:srgbClr val="DFC9EF"/>
    <a:srgbClr val="E0E9F4"/>
    <a:srgbClr val="528466"/>
    <a:srgbClr val="F79646"/>
    <a:srgbClr val="539B70"/>
    <a:srgbClr val="EAD7CE"/>
    <a:srgbClr val="5D9574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6800" autoAdjust="0"/>
  </p:normalViewPr>
  <p:slideViewPr>
    <p:cSldViewPr>
      <p:cViewPr varScale="1">
        <p:scale>
          <a:sx n="106" d="100"/>
          <a:sy n="106" d="100"/>
        </p:scale>
        <p:origin x="-1404" y="-96"/>
      </p:cViewPr>
      <p:guideLst>
        <p:guide orient="horz" pos="1066"/>
        <p:guide pos="3175"/>
      </p:guideLst>
    </p:cSldViewPr>
  </p:slideViewPr>
  <p:outlineViewPr>
    <p:cViewPr varScale="1">
      <p:scale>
        <a:sx n="30" d="100"/>
        <a:sy n="30" d="100"/>
      </p:scale>
      <p:origin x="0" y="0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28" d="100"/>
        <a:sy n="128" d="100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3288" y="-91"/>
      </p:cViewPr>
      <p:guideLst>
        <p:guide orient="horz" pos="2689"/>
        <p:guide orient="horz" pos="2674"/>
        <p:guide pos="1920"/>
        <p:guide pos="1958"/>
        <p:guide pos="1905"/>
        <p:guide pos="19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3" y="2"/>
            <a:ext cx="2946400" cy="496411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91" y="2"/>
            <a:ext cx="2946400" cy="496411"/>
          </a:xfrm>
          <a:prstGeom prst="rect">
            <a:avLst/>
          </a:prstGeom>
        </p:spPr>
        <p:txBody>
          <a:bodyPr vert="horz" lIns="90836" tIns="45418" rIns="90836" bIns="45418" rtlCol="0"/>
          <a:lstStyle>
            <a:lvl1pPr algn="r">
              <a:defRPr sz="1200"/>
            </a:lvl1pPr>
          </a:lstStyle>
          <a:p>
            <a:fld id="{6978D54F-B89C-429F-9F0B-97182F88C40D}" type="datetimeFigureOut">
              <a:rPr lang="es-ES" smtClean="0"/>
              <a:pPr/>
              <a:t>09/12/2021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3" y="9428632"/>
            <a:ext cx="2946400" cy="496411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91" y="9428632"/>
            <a:ext cx="2946400" cy="496411"/>
          </a:xfrm>
          <a:prstGeom prst="rect">
            <a:avLst/>
          </a:prstGeom>
        </p:spPr>
        <p:txBody>
          <a:bodyPr vert="horz" lIns="90836" tIns="45418" rIns="90836" bIns="45418" rtlCol="0" anchor="b"/>
          <a:lstStyle>
            <a:lvl1pPr algn="r">
              <a:defRPr sz="1200"/>
            </a:lvl1pPr>
          </a:lstStyle>
          <a:p>
            <a:fld id="{A1E4E232-F425-4DF4-9B86-D1D9A3ADC36C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39208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1" y="5"/>
            <a:ext cx="6797675" cy="9926638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lIns="82987" tIns="41494" rIns="82987" bIns="41494" anchor="ctr"/>
          <a:lstStyle/>
          <a:p>
            <a:endParaRPr lang="es-ES"/>
          </a:p>
        </p:txBody>
      </p:sp>
      <p:sp>
        <p:nvSpPr>
          <p:cNvPr id="20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08075" y="952500"/>
            <a:ext cx="4578350" cy="34353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sp>
      <p:sp>
        <p:nvSpPr>
          <p:cNvPr id="2051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1052058" y="4722346"/>
            <a:ext cx="4696419" cy="38114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46196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619544" y="1215830"/>
            <a:ext cx="9072563" cy="5194762"/>
          </a:xfrm>
        </p:spPr>
        <p:txBody>
          <a:bodyPr/>
          <a:lstStyle>
            <a:lvl1pPr marL="377979" indent="-377979">
              <a:buFont typeface="Wingdings" pitchFamily="2" charset="2"/>
              <a:buChar char="§"/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444214" y="7226447"/>
            <a:ext cx="3192198" cy="297806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s-ES" dirty="0" smtClean="0"/>
              <a:t>Subdirección General de Gobierno Abierto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263133" y="7211348"/>
            <a:ext cx="1272026" cy="297806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fld id="{B09CC884-B88D-44C1-A572-6B35447379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56047" y="2348400"/>
            <a:ext cx="8568532" cy="162043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512094" y="4283817"/>
            <a:ext cx="7056438" cy="193191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96299" y="4857793"/>
            <a:ext cx="8568532" cy="1501435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96299" y="3204114"/>
            <a:ext cx="8568532" cy="1653678"/>
          </a:xfrm>
        </p:spPr>
        <p:txBody>
          <a:bodyPr anchor="b"/>
          <a:lstStyle>
            <a:lvl1pPr marL="0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5039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444214" y="7226447"/>
            <a:ext cx="3192198" cy="297806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s-ES" dirty="0" smtClean="0"/>
              <a:t>Subdirección General de Gobierno Abierto</a:t>
            </a:r>
            <a:endParaRPr lang="es-ES" dirty="0"/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224448" y="7226447"/>
            <a:ext cx="2352146" cy="297806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fld id="{B09CC884-B88D-44C1-A572-6B35447379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444214" y="7226447"/>
            <a:ext cx="3192198" cy="297806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s-ES" dirty="0" smtClean="0"/>
              <a:t>Subdirección General de Gobierno Abierto</a:t>
            </a:r>
            <a:endParaRPr lang="es-ES" dirty="0"/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488584" y="7226447"/>
            <a:ext cx="1583954" cy="297806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fld id="{B09CC884-B88D-44C1-A572-6B3544737954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09/12/2021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8964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4031" y="1763925"/>
            <a:ext cx="9072563" cy="498903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504031" y="7006699"/>
            <a:ext cx="2352146" cy="402483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09/12/2021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242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1007864" y="251445"/>
            <a:ext cx="8280920" cy="576064"/>
          </a:xfrm>
          <a:prstGeom prst="rect">
            <a:avLst/>
          </a:prstGeom>
        </p:spPr>
        <p:txBody>
          <a:bodyPr vert="horz" lIns="100794" tIns="50397" rIns="100794" bIns="50397" rtlCol="0" anchor="t" anchorCtr="0">
            <a:no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47824" y="1187549"/>
            <a:ext cx="9072563" cy="5194762"/>
          </a:xfrm>
          <a:prstGeom prst="rect">
            <a:avLst/>
          </a:prstGeom>
        </p:spPr>
        <p:txBody>
          <a:bodyPr vert="horz" lIns="100794" tIns="50397" rIns="100794" bIns="50397" rtlCol="0">
            <a:normAutofit/>
          </a:bodyPr>
          <a:lstStyle/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20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444214" y="7236221"/>
            <a:ext cx="3192198" cy="297806"/>
          </a:xfrm>
          <a:prstGeom prst="rect">
            <a:avLst/>
          </a:prstGeom>
        </p:spPr>
        <p:txBody>
          <a:bodyPr/>
          <a:lstStyle>
            <a:lvl1pPr algn="ct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s-ES" dirty="0" smtClean="0"/>
              <a:t>Subdirección General de Gobierno Abierto</a:t>
            </a:r>
          </a:p>
        </p:txBody>
      </p:sp>
      <p:sp>
        <p:nvSpPr>
          <p:cNvPr id="21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200552" y="7237622"/>
            <a:ext cx="1340033" cy="297806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accent1"/>
                </a:solidFill>
                <a:latin typeface="+mj-lt"/>
              </a:defRPr>
            </a:lvl1pPr>
          </a:lstStyle>
          <a:p>
            <a:fld id="{B09CC884-B88D-44C1-A572-6B3544737954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0545" y="6790487"/>
            <a:ext cx="740953" cy="681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  <p:sldLayoutId id="2147483664" r:id="rId3"/>
    <p:sldLayoutId id="2147483668" r:id="rId4"/>
    <p:sldLayoutId id="2147483673" r:id="rId5"/>
    <p:sldLayoutId id="2147483678" r:id="rId6"/>
  </p:sldLayoutIdLst>
  <p:timing>
    <p:tnLst>
      <p:par>
        <p:cTn id="1" dur="indefinite" restart="never" nodeType="tmRoot"/>
      </p:par>
    </p:tnLst>
  </p:timing>
  <p:hf hdr="0"/>
  <p:txStyles>
    <p:titleStyle>
      <a:lvl1pPr algn="ctr" defTabSz="1007943" rtl="0" eaLnBrk="1" latinLnBrk="0" hangingPunct="1">
        <a:spcBef>
          <a:spcPct val="0"/>
        </a:spcBef>
        <a:buNone/>
        <a:defRPr lang="es-ES" sz="2800" b="1" kern="1200" cap="none" spc="0" dirty="0" smtClean="0">
          <a:ln w="10541" cmpd="sng">
            <a:solidFill>
              <a:schemeClr val="accent1">
                <a:shade val="88000"/>
                <a:satMod val="110000"/>
              </a:schemeClr>
            </a:solidFill>
            <a:prstDash val="solid"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77979" indent="-377979" algn="l" defTabSz="1007943" rtl="0" eaLnBrk="1" latinLnBrk="0" hangingPunct="1">
        <a:spcBef>
          <a:spcPct val="20000"/>
        </a:spcBef>
        <a:buClr>
          <a:schemeClr val="tx2">
            <a:lumMod val="75000"/>
          </a:schemeClr>
        </a:buClr>
        <a:buSzPct val="95000"/>
        <a:buFont typeface="Wingdings" pitchFamily="2" charset="2"/>
        <a:buChar char="§"/>
        <a:defRPr sz="2800" kern="1200">
          <a:solidFill>
            <a:schemeClr val="tx2"/>
          </a:solidFill>
          <a:latin typeface="+mn-lt"/>
          <a:ea typeface="+mn-ea"/>
          <a:cs typeface="+mn-cs"/>
        </a:defRPr>
      </a:lvl1pPr>
      <a:lvl2pPr marL="818954" indent="-314982" algn="l" defTabSz="1007943" rtl="0" eaLnBrk="1" latinLnBrk="0" hangingPunct="1">
        <a:spcBef>
          <a:spcPct val="20000"/>
        </a:spcBef>
        <a:buClr>
          <a:schemeClr val="tx2">
            <a:lumMod val="75000"/>
          </a:schemeClr>
        </a:buClr>
        <a:buSzPct val="90000"/>
        <a:buFont typeface="Wingdings" pitchFamily="2" charset="2"/>
        <a:buChar char="ð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spcBef>
          <a:spcPct val="20000"/>
        </a:spcBef>
        <a:buClr>
          <a:srgbClr val="003399"/>
        </a:buClr>
        <a:buSzPct val="90000"/>
        <a:buFont typeface="Webdings" pitchFamily="18" charset="2"/>
        <a:buChar char="4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Image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816" y="1043533"/>
            <a:ext cx="8640960" cy="4349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3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rranca la &amp;#39;cumbre de la democracia&amp;#39;, con más de 100 líderes mundiales en  un encuentro virtual lanzado por Biden | Internacion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903" y="683494"/>
            <a:ext cx="7312049" cy="4874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3666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Vacunas contra la COVID‑19 - Agencia Española de Medicamentos y Productos  Sanitari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08" y="683493"/>
            <a:ext cx="4864540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lan de Recuperación, Transformación y Resiliencia Gobierno de Españ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5583" y="3491805"/>
            <a:ext cx="5381328" cy="2690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986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 txBox="1">
            <a:spLocks/>
          </p:cNvSpPr>
          <p:nvPr/>
        </p:nvSpPr>
        <p:spPr>
          <a:xfrm>
            <a:off x="215776" y="107430"/>
            <a:ext cx="9577064" cy="648072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100794" tIns="50397" rIns="100794" bIns="50397" rtlCol="0" anchor="ctr" anchorCtr="0">
            <a:noAutofit/>
          </a:bodyPr>
          <a:lstStyle>
            <a:lvl1pPr algn="ctr" defTabSz="1007943" rtl="0" eaLnBrk="1" latinLnBrk="0" hangingPunct="1">
              <a:spcBef>
                <a:spcPct val="0"/>
              </a:spcBef>
              <a:buNone/>
              <a:defRPr lang="es-ES" sz="2800" b="1" kern="12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 fontAlgn="base" hangingPunct="0">
              <a:lnSpc>
                <a:spcPct val="100000"/>
              </a:lnSpc>
              <a:spcAft>
                <a:spcPct val="0"/>
              </a:spcAft>
              <a:buClr>
                <a:srgbClr val="2014BC"/>
              </a:buClr>
              <a:buSzPct val="60000"/>
              <a:buFont typeface="StarSymbol" charset="0"/>
              <a:buNone/>
            </a:pPr>
            <a:r>
              <a:rPr lang="es-ES" sz="2000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ORGANIZACIÓN </a:t>
            </a:r>
            <a:r>
              <a:rPr lang="es-ES" sz="2000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DEL GOBIERNO ABIERTO EN LA AGE Y OTRAS AA.PP.    </a:t>
            </a:r>
            <a:endParaRPr lang="es-ES" sz="2000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5936" y="5436020"/>
            <a:ext cx="3524103" cy="1551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 descr="Qué es la OCDE y para qué sirve este organismo?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8024" y="1681125"/>
            <a:ext cx="2456892" cy="115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Open Government Partnership | Land Porta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73" y="1030837"/>
            <a:ext cx="2447925" cy="2095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9" descr="Federación Española de Municipios y Provincias - Wikipedia, la enciclopedia  libr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8424" y="5219997"/>
            <a:ext cx="1847427" cy="1847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264" y="1294432"/>
            <a:ext cx="2567352" cy="1925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6616" y="1929055"/>
            <a:ext cx="1699891" cy="18083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Archivo:Logotipo del Ministerio de Hacienda y Función Pública.svg -  Wikipedia, la enciclopedia libre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5805" y="3832119"/>
            <a:ext cx="4092239" cy="116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193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/>
          <p:cNvSpPr txBox="1">
            <a:spLocks/>
          </p:cNvSpPr>
          <p:nvPr/>
        </p:nvSpPr>
        <p:spPr>
          <a:xfrm>
            <a:off x="215776" y="107429"/>
            <a:ext cx="9577064" cy="1080120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lIns="100794" tIns="50397" rIns="100794" bIns="50397" rtlCol="0" anchor="ctr" anchorCtr="0">
            <a:noAutofit/>
          </a:bodyPr>
          <a:lstStyle>
            <a:lvl1pPr algn="ctr" defTabSz="1007943" rtl="0" eaLnBrk="1" latinLnBrk="0" hangingPunct="1">
              <a:spcBef>
                <a:spcPct val="0"/>
              </a:spcBef>
              <a:buNone/>
              <a:defRPr lang="es-ES" sz="2800" b="1" kern="12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 fontAlgn="base" hangingPunct="0">
              <a:lnSpc>
                <a:spcPct val="100000"/>
              </a:lnSpc>
              <a:spcAft>
                <a:spcPct val="0"/>
              </a:spcAft>
              <a:buClr>
                <a:srgbClr val="2014BC"/>
              </a:buClr>
              <a:buSzPct val="60000"/>
              <a:buFont typeface="StarSymbol" charset="0"/>
              <a:buNone/>
            </a:pPr>
            <a:r>
              <a:rPr lang="es-ES" sz="2000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IV PLAN DE GOBIERNO ABIERTO. PROCESO DE ELABORACIÓN.</a:t>
            </a:r>
          </a:p>
          <a:p>
            <a:pPr algn="l" defTabSz="449263" fontAlgn="base" hangingPunct="0">
              <a:lnSpc>
                <a:spcPct val="100000"/>
              </a:lnSpc>
              <a:spcAft>
                <a:spcPct val="0"/>
              </a:spcAft>
              <a:buClr>
                <a:srgbClr val="2014BC"/>
              </a:buClr>
              <a:buSzPct val="60000"/>
              <a:buFont typeface="StarSymbol" charset="0"/>
              <a:buNone/>
            </a:pPr>
            <a:r>
              <a:rPr lang="es-ES" sz="2000" dirty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s-ES" sz="2000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   2. FASE DE APROBACIÓN. FORO DE GOBIERNO ABIERTO. 29.10.2020.    </a:t>
            </a:r>
            <a:endParaRPr lang="es-ES" sz="2000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9995" y="1979637"/>
            <a:ext cx="8048625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892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8"/>
          <p:cNvSpPr>
            <a:spLocks noChangeArrowheads="1"/>
          </p:cNvSpPr>
          <p:nvPr/>
        </p:nvSpPr>
        <p:spPr bwMode="auto">
          <a:xfrm>
            <a:off x="529" y="-234115"/>
            <a:ext cx="203625" cy="468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100796" tIns="50398" rIns="100796" bIns="50398" numCol="1" anchor="ctr" anchorCtr="0" compatLnSpc="1">
            <a:prstTxWarp prst="textNoShape">
              <a:avLst/>
            </a:prstTxWarp>
            <a:spAutoFit/>
          </a:bodyPr>
          <a:lstStyle/>
          <a:p>
            <a:endParaRPr lang="es-ES" sz="2646"/>
          </a:p>
        </p:txBody>
      </p:sp>
      <p:sp>
        <p:nvSpPr>
          <p:cNvPr id="5" name="Título 1"/>
          <p:cNvSpPr txBox="1">
            <a:spLocks/>
          </p:cNvSpPr>
          <p:nvPr/>
        </p:nvSpPr>
        <p:spPr>
          <a:xfrm>
            <a:off x="215776" y="107429"/>
            <a:ext cx="9577064" cy="792087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lIns="100794" tIns="50397" rIns="100794" bIns="50397" rtlCol="0" anchor="ctr" anchorCtr="0">
            <a:noAutofit/>
          </a:bodyPr>
          <a:lstStyle>
            <a:lvl1pPr algn="ctr" defTabSz="1007943" rtl="0" eaLnBrk="1" latinLnBrk="0" hangingPunct="1">
              <a:spcBef>
                <a:spcPct val="0"/>
              </a:spcBef>
              <a:buNone/>
              <a:defRPr lang="es-ES" sz="2800" b="1" kern="1200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defTabSz="449263" fontAlgn="base" hangingPunct="0">
              <a:lnSpc>
                <a:spcPct val="100000"/>
              </a:lnSpc>
              <a:spcAft>
                <a:spcPct val="0"/>
              </a:spcAft>
              <a:buClr>
                <a:srgbClr val="2014BC"/>
              </a:buClr>
              <a:buSzPct val="60000"/>
              <a:buFont typeface="StarSymbol" charset="0"/>
              <a:buNone/>
            </a:pPr>
            <a:r>
              <a:rPr lang="es-ES" sz="2000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IV PLAN DE GOBIERNO ABIERTO. CONTENIDO.</a:t>
            </a:r>
          </a:p>
          <a:p>
            <a:pPr algn="l" defTabSz="449263" fontAlgn="base" hangingPunct="0">
              <a:lnSpc>
                <a:spcPct val="100000"/>
              </a:lnSpc>
              <a:spcAft>
                <a:spcPct val="0"/>
              </a:spcAft>
              <a:buClr>
                <a:srgbClr val="2014BC"/>
              </a:buClr>
              <a:buSzPct val="60000"/>
              <a:buFont typeface="StarSymbol" charset="0"/>
              <a:buNone/>
            </a:pPr>
            <a:r>
              <a:rPr lang="es-ES" sz="2000" dirty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 </a:t>
            </a:r>
            <a:r>
              <a:rPr lang="es-ES" sz="2000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   ESTRUCTURA DEL PLAN</a:t>
            </a:r>
            <a:endParaRPr lang="es-ES" sz="2000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216" y="1115541"/>
            <a:ext cx="4472183" cy="6326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323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5A6680-B135-40FF-83FD-F67235244F66}" type="datetime1">
              <a:rPr lang="es-ES" smtClean="0"/>
              <a:t>09/12/2021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7</a:t>
            </a:fld>
            <a:endParaRPr lang="es-ES"/>
          </a:p>
        </p:txBody>
      </p:sp>
      <p:pic>
        <p:nvPicPr>
          <p:cNvPr id="5122" name="Picture 2" descr="https://tse1.mm.bing.net/th?id=OIP._ZRwnvzZHqG_kiQx5_eG6QHaFZ&amp;pid=Api&amp;P=0&amp;w=252&amp;h=18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840" y="2051223"/>
            <a:ext cx="3090638" cy="2256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lan de Recuperación, Transformación y Resiliencia Gobierno de Españ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2260" y="1907629"/>
            <a:ext cx="4800500" cy="24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4135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354B4C-16FC-4358-AEDC-562A7074B6EE}" type="datetime1">
              <a:rPr lang="es-ES" smtClean="0"/>
              <a:t>09/12/2021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8</a:t>
            </a:fld>
            <a:endParaRPr lang="es-ES"/>
          </a:p>
        </p:txBody>
      </p:sp>
      <p:sp>
        <p:nvSpPr>
          <p:cNvPr id="8" name="AutoShape 2" descr="Planderecuperacion.gob.es, nueva página web informativa sobre los fondos de  recuperación • ESMARTCIT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9" name="AutoShape 4" descr="Planderecuperacion.gob.es, nueva página web informativa sobre los fondos de  recuperación • ESMARTCITY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 descr="Planderecuperacion.gob.es, nueva página web informativa sobre los fondos de  recuperación • ESMARTCIT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3498" y="633368"/>
            <a:ext cx="6624736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787454" y="4427909"/>
            <a:ext cx="7416824" cy="2419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tx1"/>
                </a:solidFill>
              </a:rPr>
              <a:t>Orden HFP/1030/2021, de 29 de septiembre, por la que se configura el sistema de gestión del Plan de Recuperación, Transformación y </a:t>
            </a:r>
            <a:r>
              <a:rPr lang="es-ES" dirty="0" err="1">
                <a:solidFill>
                  <a:schemeClr val="tx1"/>
                </a:solidFill>
              </a:rPr>
              <a:t>Resiliencia</a:t>
            </a:r>
            <a:r>
              <a:rPr lang="es-ES" dirty="0" smtClean="0">
                <a:solidFill>
                  <a:schemeClr val="tx1"/>
                </a:solidFill>
              </a:rPr>
              <a:t>.</a:t>
            </a:r>
          </a:p>
          <a:p>
            <a:endParaRPr lang="es-ES" dirty="0" smtClean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Plan de medidas Antifraude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ES" dirty="0" smtClean="0">
                <a:solidFill>
                  <a:schemeClr val="tx1"/>
                </a:solidFill>
              </a:rPr>
              <a:t>Declaración de Ausencia de Conflictos de intereses ((DACI) </a:t>
            </a:r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25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endParaRPr lang="es-ES" dirty="0" smtClean="0"/>
          </a:p>
          <a:p>
            <a:endParaRPr lang="es-ES" dirty="0"/>
          </a:p>
          <a:p>
            <a:pPr algn="ctr"/>
            <a:r>
              <a:rPr lang="es-ES" sz="3600" dirty="0" smtClean="0"/>
              <a:t>MUCHAS GRACIAS </a:t>
            </a:r>
            <a:r>
              <a:rPr lang="es-ES" sz="3600" dirty="0" smtClean="0">
                <a:sym typeface="Wingdings" panose="05000000000000000000" pitchFamily="2" charset="2"/>
              </a:rPr>
              <a:t> </a:t>
            </a:r>
            <a:endParaRPr lang="es-ES" sz="3600" dirty="0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FB46D-B18E-4D33-90E2-A0F8B4000DA9}" type="datetime1">
              <a:rPr lang="es-ES" smtClean="0"/>
              <a:t>09/12/2021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79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96C98E42B62C4AA2CA6F7A113A6C0D" ma:contentTypeVersion="0" ma:contentTypeDescription="Crear nuevo documento." ma:contentTypeScope="" ma:versionID="87f650e015e98ceac871823c5b6e733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ebba8a198e9bb40c3eeca6d0bd41257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A3E767-686C-491A-9663-6BA6FC03C699}">
  <ds:schemaRefs>
    <ds:schemaRef ds:uri="http://schemas.microsoft.com/office/2006/documentManagement/types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D3E6783-73EE-48A8-AD8B-8A2627A336C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67634D2-2E43-40DB-ACF4-901232F4224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41134</TotalTime>
  <Words>96</Words>
  <Application>Microsoft Office PowerPoint</Application>
  <PresentationFormat>Personalizado</PresentationFormat>
  <Paragraphs>20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0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III PLAN DE GOBIERNO ABIERTO</dc:title>
  <dc:creator>JOSE ANTONIO NAVARRO BLANCO</dc:creator>
  <cp:lastModifiedBy>OLIVIE BAYON CESPEDES</cp:lastModifiedBy>
  <cp:revision>480</cp:revision>
  <cp:lastPrinted>2021-12-09T08:25:38Z</cp:lastPrinted>
  <dcterms:modified xsi:type="dcterms:W3CDTF">2021-12-09T08:36:18Z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0x0101009696C98E42B62C4AA2CA6F7A113A6C0D</vt:lpwstr>
  </property>
</Properties>
</file>